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4/28/2024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4/28/2024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1C9F5-3A13-3E01-32BC-C741C5CB09F9}"/>
              </a:ext>
            </a:extLst>
          </p:cNvPr>
          <p:cNvSpPr>
            <a:spLocks noGrp="1"/>
          </p:cNvSpPr>
          <p:nvPr>
            <p:ph type="ctrTitle"/>
          </p:nvPr>
        </p:nvSpPr>
        <p:spPr>
          <a:xfrm>
            <a:off x="1626637" y="1684870"/>
            <a:ext cx="8938726" cy="1515533"/>
          </a:xfrm>
        </p:spPr>
        <p:txBody>
          <a:bodyPr/>
          <a:lstStyle/>
          <a:p>
            <a:r>
              <a:rPr lang="en-US" u="sng" dirty="0"/>
              <a:t>Business Data Management</a:t>
            </a:r>
            <a:br>
              <a:rPr lang="en-US" dirty="0"/>
            </a:br>
            <a:r>
              <a:rPr lang="en-US" sz="4400" dirty="0"/>
              <a:t>Capstone Project</a:t>
            </a:r>
            <a:r>
              <a:rPr lang="en-US" dirty="0"/>
              <a:t> </a:t>
            </a:r>
          </a:p>
        </p:txBody>
      </p:sp>
      <p:sp>
        <p:nvSpPr>
          <p:cNvPr id="3" name="Subtitle 2">
            <a:extLst>
              <a:ext uri="{FF2B5EF4-FFF2-40B4-BE49-F238E27FC236}">
                <a16:creationId xmlns:a16="http://schemas.microsoft.com/office/drawing/2014/main" id="{53F1CB28-6D98-A68C-67A8-49E91EA4E91E}"/>
              </a:ext>
            </a:extLst>
          </p:cNvPr>
          <p:cNvSpPr>
            <a:spLocks noGrp="1"/>
          </p:cNvSpPr>
          <p:nvPr>
            <p:ph type="subTitle" idx="1"/>
          </p:nvPr>
        </p:nvSpPr>
        <p:spPr>
          <a:xfrm>
            <a:off x="2352350" y="3937516"/>
            <a:ext cx="7487300" cy="1320802"/>
          </a:xfrm>
        </p:spPr>
        <p:txBody>
          <a:bodyPr>
            <a:normAutofit fontScale="70000" lnSpcReduction="20000"/>
          </a:bodyPr>
          <a:lstStyle/>
          <a:p>
            <a:r>
              <a:rPr lang="en-US" sz="2800" b="1" u="sng" dirty="0">
                <a:effectLst/>
                <a:latin typeface="+mj-lt"/>
                <a:ea typeface="Calibri" panose="020F0502020204030204" pitchFamily="34" charset="0"/>
                <a:cs typeface="Calibri-Bold"/>
              </a:rPr>
              <a:t>Driving Growth: A Data-Centric Approach for ‘MK Tea Stall’</a:t>
            </a:r>
            <a:endParaRPr lang="en-US" sz="2800" u="sng" dirty="0">
              <a:effectLst/>
              <a:latin typeface="+mj-lt"/>
              <a:ea typeface="Calibri" panose="020F0502020204030204" pitchFamily="34" charset="0"/>
            </a:endParaRPr>
          </a:p>
          <a:p>
            <a:endParaRPr lang="en-US" dirty="0"/>
          </a:p>
          <a:p>
            <a:r>
              <a:rPr lang="en-US" dirty="0"/>
              <a:t>Name-Abhishek Darji</a:t>
            </a:r>
          </a:p>
          <a:p>
            <a:r>
              <a:rPr lang="en-US" dirty="0"/>
              <a:t>Roll Number-22F1000678</a:t>
            </a:r>
          </a:p>
        </p:txBody>
      </p:sp>
    </p:spTree>
    <p:extLst>
      <p:ext uri="{BB962C8B-B14F-4D97-AF65-F5344CB8AC3E}">
        <p14:creationId xmlns:p14="http://schemas.microsoft.com/office/powerpoint/2010/main" val="994538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46FEF-90EF-B940-0164-4DAF05D204BC}"/>
              </a:ext>
            </a:extLst>
          </p:cNvPr>
          <p:cNvSpPr/>
          <p:nvPr/>
        </p:nvSpPr>
        <p:spPr>
          <a:xfrm>
            <a:off x="4681991" y="830624"/>
            <a:ext cx="2828018" cy="923330"/>
          </a:xfrm>
          <a:prstGeom prst="rect">
            <a:avLst/>
          </a:prstGeom>
          <a:noFill/>
        </p:spPr>
        <p:txBody>
          <a:bodyPr wrap="non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latin typeface="+mj-lt"/>
              </a:rPr>
              <a:t>Contents</a:t>
            </a:r>
          </a:p>
        </p:txBody>
      </p:sp>
      <p:sp>
        <p:nvSpPr>
          <p:cNvPr id="3" name="Rectangle 2">
            <a:extLst>
              <a:ext uri="{FF2B5EF4-FFF2-40B4-BE49-F238E27FC236}">
                <a16:creationId xmlns:a16="http://schemas.microsoft.com/office/drawing/2014/main" id="{D3C5D855-502B-CC08-19D6-4B105D8DEACC}"/>
              </a:ext>
            </a:extLst>
          </p:cNvPr>
          <p:cNvSpPr/>
          <p:nvPr/>
        </p:nvSpPr>
        <p:spPr>
          <a:xfrm>
            <a:off x="2007027" y="1987621"/>
            <a:ext cx="6085320" cy="2862322"/>
          </a:xfrm>
          <a:prstGeom prst="rect">
            <a:avLst/>
          </a:prstGeom>
          <a:noFill/>
        </p:spPr>
        <p:txBody>
          <a:bodyPr wrap="none" lIns="91440" tIns="45720" rIns="91440" bIns="45720">
            <a:spAutoFit/>
          </a:bodyPr>
          <a:lstStyle/>
          <a:p>
            <a:pPr marL="514350" indent="-514350">
              <a:buAutoNum type="arabicPeriod"/>
            </a:pPr>
            <a:r>
              <a:rPr lang="en-US" sz="3600" b="0" cap="none" spc="0" dirty="0">
                <a:ln w="0"/>
                <a:solidFill>
                  <a:schemeClr val="tx1"/>
                </a:solidFill>
                <a:effectLst>
                  <a:outerShdw blurRad="38100" dist="19050" dir="2700000" algn="tl" rotWithShape="0">
                    <a:schemeClr val="dk1">
                      <a:alpha val="40000"/>
                    </a:schemeClr>
                  </a:outerShdw>
                </a:effectLst>
              </a:rPr>
              <a:t>Executive Summary </a:t>
            </a:r>
          </a:p>
          <a:p>
            <a:pPr marL="514350" indent="-514350">
              <a:buAutoNum type="arabicPeriod"/>
            </a:pPr>
            <a:r>
              <a:rPr lang="en-US" sz="3600" dirty="0">
                <a:ln w="0"/>
                <a:effectLst>
                  <a:outerShdw blurRad="38100" dist="19050" dir="2700000" algn="tl" rotWithShape="0">
                    <a:schemeClr val="dk1">
                      <a:alpha val="40000"/>
                    </a:schemeClr>
                  </a:outerShdw>
                </a:effectLst>
              </a:rPr>
              <a:t>Data Collection and Cleaning </a:t>
            </a:r>
          </a:p>
          <a:p>
            <a:pPr marL="514350" indent="-514350">
              <a:buAutoNum type="arabicPeriod"/>
            </a:pPr>
            <a:r>
              <a:rPr lang="en-US" sz="3600" b="0" cap="none" spc="0" dirty="0">
                <a:ln w="0"/>
                <a:solidFill>
                  <a:schemeClr val="tx1"/>
                </a:solidFill>
                <a:effectLst>
                  <a:outerShdw blurRad="38100" dist="19050" dir="2700000" algn="tl" rotWithShape="0">
                    <a:schemeClr val="dk1">
                      <a:alpha val="40000"/>
                    </a:schemeClr>
                  </a:outerShdw>
                </a:effectLst>
              </a:rPr>
              <a:t>Data Analysis</a:t>
            </a:r>
          </a:p>
          <a:p>
            <a:pPr marL="514350" indent="-514350">
              <a:buAutoNum type="arabicPeriod"/>
            </a:pPr>
            <a:r>
              <a:rPr lang="en-US" sz="3600" dirty="0">
                <a:ln w="0"/>
                <a:effectLst>
                  <a:outerShdw blurRad="38100" dist="19050" dir="2700000" algn="tl" rotWithShape="0">
                    <a:schemeClr val="dk1">
                      <a:alpha val="40000"/>
                    </a:schemeClr>
                  </a:outerShdw>
                </a:effectLst>
              </a:rPr>
              <a:t>Findings</a:t>
            </a:r>
          </a:p>
          <a:p>
            <a:pPr marL="514350" indent="-514350">
              <a:buAutoNum type="arabicPeriod"/>
            </a:pPr>
            <a:r>
              <a:rPr lang="en-US" sz="3600" b="0" cap="none" spc="0" dirty="0">
                <a:ln w="0"/>
                <a:solidFill>
                  <a:schemeClr val="tx1"/>
                </a:solidFill>
                <a:effectLst>
                  <a:outerShdw blurRad="38100" dist="19050" dir="2700000" algn="tl" rotWithShape="0">
                    <a:schemeClr val="dk1">
                      <a:alpha val="40000"/>
                    </a:schemeClr>
                  </a:outerShdw>
                </a:effectLst>
              </a:rPr>
              <a:t>Recommendation</a:t>
            </a:r>
          </a:p>
        </p:txBody>
      </p:sp>
    </p:spTree>
    <p:extLst>
      <p:ext uri="{BB962C8B-B14F-4D97-AF65-F5344CB8AC3E}">
        <p14:creationId xmlns:p14="http://schemas.microsoft.com/office/powerpoint/2010/main" val="4140134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C0ACB6-3D3F-50FF-673D-F2F592567964}"/>
              </a:ext>
            </a:extLst>
          </p:cNvPr>
          <p:cNvSpPr/>
          <p:nvPr/>
        </p:nvSpPr>
        <p:spPr>
          <a:xfrm>
            <a:off x="3322420" y="895939"/>
            <a:ext cx="5547160"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Executive Summary</a:t>
            </a:r>
          </a:p>
        </p:txBody>
      </p:sp>
      <p:sp>
        <p:nvSpPr>
          <p:cNvPr id="3" name="TextBox 2">
            <a:extLst>
              <a:ext uri="{FF2B5EF4-FFF2-40B4-BE49-F238E27FC236}">
                <a16:creationId xmlns:a16="http://schemas.microsoft.com/office/drawing/2014/main" id="{0DEB49BA-1B88-AE2E-0CC7-6B73EB6FFEC6}"/>
              </a:ext>
            </a:extLst>
          </p:cNvPr>
          <p:cNvSpPr txBox="1"/>
          <p:nvPr/>
        </p:nvSpPr>
        <p:spPr>
          <a:xfrm>
            <a:off x="1136945" y="2164702"/>
            <a:ext cx="5777039" cy="3139321"/>
          </a:xfrm>
          <a:prstGeom prst="rect">
            <a:avLst/>
          </a:prstGeom>
          <a:noFill/>
        </p:spPr>
        <p:txBody>
          <a:bodyPr wrap="square" rtlCol="0">
            <a:spAutoFit/>
          </a:bodyPr>
          <a:lstStyle/>
          <a:p>
            <a:r>
              <a:rPr lang="en-US" sz="1800" b="0" i="0" u="none" strike="noStrike" baseline="0" dirty="0">
                <a:solidFill>
                  <a:srgbClr val="000000"/>
                </a:solidFill>
                <a:latin typeface="Calibri" panose="020F0502020204030204" pitchFamily="34" charset="0"/>
              </a:rPr>
              <a:t>The project focuses on Tea and Snacks selling shop located near </a:t>
            </a:r>
            <a:r>
              <a:rPr lang="en-US" sz="1800" b="0" i="0" u="none" strike="noStrike" baseline="0" dirty="0" err="1">
                <a:solidFill>
                  <a:srgbClr val="000000"/>
                </a:solidFill>
                <a:latin typeface="Calibri" panose="020F0502020204030204" pitchFamily="34" charset="0"/>
              </a:rPr>
              <a:t>Charotar</a:t>
            </a:r>
            <a:r>
              <a:rPr lang="en-US" sz="1800" b="0" i="0" u="none" strike="noStrike" baseline="0" dirty="0">
                <a:solidFill>
                  <a:srgbClr val="000000"/>
                </a:solidFill>
                <a:latin typeface="Calibri" panose="020F0502020204030204" pitchFamily="34" charset="0"/>
              </a:rPr>
              <a:t> University of Science and Technology, Changa, Gujarat. The business is B2C and deals in the segment of Food Service Industry. The business focuses on selling refreshment at near by college area and to the remote. </a:t>
            </a:r>
          </a:p>
          <a:p>
            <a:endParaRPr lang="en-US"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The issues were addressed by analyzing the data via different statistical and analytical approaches to gain the positive insights and create a new market strategy to resolve the current issues of the organization. </a:t>
            </a:r>
            <a:endParaRPr lang="en-US" dirty="0"/>
          </a:p>
        </p:txBody>
      </p:sp>
      <p:pic>
        <p:nvPicPr>
          <p:cNvPr id="5" name="Picture 4">
            <a:extLst>
              <a:ext uri="{FF2B5EF4-FFF2-40B4-BE49-F238E27FC236}">
                <a16:creationId xmlns:a16="http://schemas.microsoft.com/office/drawing/2014/main" id="{FABFF803-6B21-021A-9594-8FE1FC94E14F}"/>
              </a:ext>
            </a:extLst>
          </p:cNvPr>
          <p:cNvPicPr>
            <a:picLocks noChangeAspect="1"/>
          </p:cNvPicPr>
          <p:nvPr/>
        </p:nvPicPr>
        <p:blipFill>
          <a:blip r:embed="rId2"/>
          <a:stretch>
            <a:fillRect/>
          </a:stretch>
        </p:blipFill>
        <p:spPr>
          <a:xfrm>
            <a:off x="7887903" y="1951073"/>
            <a:ext cx="3000922" cy="4010988"/>
          </a:xfrm>
          <a:prstGeom prst="rect">
            <a:avLst/>
          </a:prstGeom>
        </p:spPr>
      </p:pic>
    </p:spTree>
    <p:extLst>
      <p:ext uri="{BB962C8B-B14F-4D97-AF65-F5344CB8AC3E}">
        <p14:creationId xmlns:p14="http://schemas.microsoft.com/office/powerpoint/2010/main" val="3499726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C0F413-7817-5069-8B29-A506F553304E}"/>
              </a:ext>
            </a:extLst>
          </p:cNvPr>
          <p:cNvSpPr/>
          <p:nvPr/>
        </p:nvSpPr>
        <p:spPr>
          <a:xfrm>
            <a:off x="2056272" y="886609"/>
            <a:ext cx="8079456"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Data Collection and Cleaning</a:t>
            </a:r>
          </a:p>
        </p:txBody>
      </p:sp>
      <p:sp>
        <p:nvSpPr>
          <p:cNvPr id="4" name="TextBox 3">
            <a:extLst>
              <a:ext uri="{FF2B5EF4-FFF2-40B4-BE49-F238E27FC236}">
                <a16:creationId xmlns:a16="http://schemas.microsoft.com/office/drawing/2014/main" id="{0E8614BE-0858-76D8-82AF-B1BC486580D0}"/>
              </a:ext>
            </a:extLst>
          </p:cNvPr>
          <p:cNvSpPr txBox="1"/>
          <p:nvPr/>
        </p:nvSpPr>
        <p:spPr>
          <a:xfrm>
            <a:off x="1127614" y="2043404"/>
            <a:ext cx="6542149" cy="3970318"/>
          </a:xfrm>
          <a:prstGeom prst="rect">
            <a:avLst/>
          </a:prstGeom>
          <a:noFill/>
        </p:spPr>
        <p:txBody>
          <a:bodyPr wrap="square" rtlCol="0">
            <a:spAutoFit/>
          </a:bodyPr>
          <a:lstStyle/>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The data was collected on a daily basis and was collected by manually asking for the specific requirements. </a:t>
            </a:r>
          </a:p>
          <a:p>
            <a:pPr marL="285750" indent="-285750">
              <a:buFont typeface="Arial" panose="020B0604020202020204" pitchFamily="34" charset="0"/>
              <a:buChar char="•"/>
            </a:pPr>
            <a:r>
              <a:rPr lang="en-US" sz="1800" b="0" i="0" u="none" strike="noStrike" baseline="0" dirty="0">
                <a:solidFill>
                  <a:srgbClr val="0E0E0E"/>
                </a:solidFill>
                <a:latin typeface="Times New Roman" panose="02020603050405020304" pitchFamily="18" charset="0"/>
              </a:rPr>
              <a:t>The data comprises of sales data and waste and demand data of everyday business that was carried out. The selected dataset spans one month, it starts from 01-March-2024 to 31- March-2024. </a:t>
            </a:r>
          </a:p>
          <a:p>
            <a:pPr marL="285750" indent="-285750">
              <a:buFont typeface="Arial" panose="020B0604020202020204" pitchFamily="34" charset="0"/>
              <a:buChar char="•"/>
            </a:pPr>
            <a:r>
              <a:rPr lang="en-US" dirty="0">
                <a:solidFill>
                  <a:srgbClr val="000000"/>
                </a:solidFill>
                <a:latin typeface="Times New Roman" panose="02020603050405020304" pitchFamily="18" charset="0"/>
              </a:rPr>
              <a:t>The data was then entered into excel sheets and converted into useful datasets.</a:t>
            </a:r>
            <a:endParaRPr lang="en-US" dirty="0"/>
          </a:p>
          <a:p>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E0E0E"/>
                </a:solidFill>
                <a:latin typeface="Times New Roman" panose="02020603050405020304" pitchFamily="18" charset="0"/>
              </a:rPr>
              <a:t>Three datasets were collected during the whole collection span. The three datasets are- </a:t>
            </a:r>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1. Sales data </a:t>
            </a:r>
          </a:p>
          <a:p>
            <a:r>
              <a:rPr lang="en-US" sz="1800" b="0" i="0" u="none" strike="noStrike" baseline="0" dirty="0">
                <a:solidFill>
                  <a:srgbClr val="000000"/>
                </a:solidFill>
                <a:latin typeface="Times New Roman" panose="02020603050405020304" pitchFamily="18" charset="0"/>
              </a:rPr>
              <a:t>2. Waste and demand data </a:t>
            </a:r>
          </a:p>
          <a:p>
            <a:r>
              <a:rPr lang="en-US" sz="1800" b="0" i="0" u="none" strike="noStrike" baseline="0" dirty="0">
                <a:solidFill>
                  <a:srgbClr val="000000"/>
                </a:solidFill>
                <a:latin typeface="Times New Roman" panose="02020603050405020304" pitchFamily="18" charset="0"/>
              </a:rPr>
              <a:t>3. Monthly Expenditure data </a:t>
            </a:r>
          </a:p>
          <a:p>
            <a:endParaRPr lang="en-US" sz="1800" b="0" i="0" u="none" strike="noStrike" baseline="0" dirty="0">
              <a:solidFill>
                <a:srgbClr val="000000"/>
              </a:solidFill>
              <a:latin typeface="Times New Roman" panose="02020603050405020304" pitchFamily="18" charset="0"/>
            </a:endParaRPr>
          </a:p>
        </p:txBody>
      </p:sp>
      <p:pic>
        <p:nvPicPr>
          <p:cNvPr id="6" name="Picture 5">
            <a:extLst>
              <a:ext uri="{FF2B5EF4-FFF2-40B4-BE49-F238E27FC236}">
                <a16:creationId xmlns:a16="http://schemas.microsoft.com/office/drawing/2014/main" id="{E613A9A2-75DE-B999-51D5-CF1D35DEA48A}"/>
              </a:ext>
            </a:extLst>
          </p:cNvPr>
          <p:cNvPicPr>
            <a:picLocks noChangeAspect="1"/>
          </p:cNvPicPr>
          <p:nvPr/>
        </p:nvPicPr>
        <p:blipFill>
          <a:blip r:embed="rId2"/>
          <a:stretch>
            <a:fillRect/>
          </a:stretch>
        </p:blipFill>
        <p:spPr>
          <a:xfrm>
            <a:off x="7933705" y="2398306"/>
            <a:ext cx="3523556" cy="2649756"/>
          </a:xfrm>
          <a:prstGeom prst="rect">
            <a:avLst/>
          </a:prstGeom>
        </p:spPr>
      </p:pic>
      <p:sp>
        <p:nvSpPr>
          <p:cNvPr id="7" name="Rectangle 6">
            <a:extLst>
              <a:ext uri="{FF2B5EF4-FFF2-40B4-BE49-F238E27FC236}">
                <a16:creationId xmlns:a16="http://schemas.microsoft.com/office/drawing/2014/main" id="{BA5EC264-551D-53A5-222E-27A5E433BADE}"/>
              </a:ext>
            </a:extLst>
          </p:cNvPr>
          <p:cNvSpPr/>
          <p:nvPr/>
        </p:nvSpPr>
        <p:spPr>
          <a:xfrm>
            <a:off x="10898155" y="3909527"/>
            <a:ext cx="382555" cy="29857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3519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166188-A1C8-03F9-8D33-05C3F9684FC9}"/>
              </a:ext>
            </a:extLst>
          </p:cNvPr>
          <p:cNvSpPr/>
          <p:nvPr/>
        </p:nvSpPr>
        <p:spPr>
          <a:xfrm>
            <a:off x="4158613" y="886609"/>
            <a:ext cx="3874779"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Data Analysis</a:t>
            </a:r>
          </a:p>
        </p:txBody>
      </p:sp>
      <p:sp>
        <p:nvSpPr>
          <p:cNvPr id="5" name="TextBox 4">
            <a:extLst>
              <a:ext uri="{FF2B5EF4-FFF2-40B4-BE49-F238E27FC236}">
                <a16:creationId xmlns:a16="http://schemas.microsoft.com/office/drawing/2014/main" id="{B5D98E82-33E7-B975-DCE7-31C36FCB814E}"/>
              </a:ext>
            </a:extLst>
          </p:cNvPr>
          <p:cNvSpPr txBox="1"/>
          <p:nvPr/>
        </p:nvSpPr>
        <p:spPr>
          <a:xfrm>
            <a:off x="861526" y="1808644"/>
            <a:ext cx="10468947" cy="830997"/>
          </a:xfrm>
          <a:prstGeom prst="rect">
            <a:avLst/>
          </a:prstGeom>
          <a:noFill/>
        </p:spPr>
        <p:txBody>
          <a:bodyPr wrap="square">
            <a:spAutoFit/>
          </a:bodyPr>
          <a:lstStyle/>
          <a:p>
            <a:r>
              <a:rPr lang="en-US" sz="2400" b="0" i="0" u="sng" strike="noStrike" baseline="0" dirty="0">
                <a:solidFill>
                  <a:srgbClr val="000000"/>
                </a:solidFill>
              </a:rPr>
              <a:t>Problem statement 1: To manage the current inventories as the per sales required and minimizing the waste. </a:t>
            </a:r>
            <a:endParaRPr lang="en-US" sz="2400" u="sng" dirty="0"/>
          </a:p>
        </p:txBody>
      </p:sp>
      <p:pic>
        <p:nvPicPr>
          <p:cNvPr id="6" name="Picture 5">
            <a:extLst>
              <a:ext uri="{FF2B5EF4-FFF2-40B4-BE49-F238E27FC236}">
                <a16:creationId xmlns:a16="http://schemas.microsoft.com/office/drawing/2014/main" id="{D0A2B56B-A788-F039-0E38-D234693FC219}"/>
              </a:ext>
            </a:extLst>
          </p:cNvPr>
          <p:cNvPicPr>
            <a:picLocks noChangeAspect="1"/>
          </p:cNvPicPr>
          <p:nvPr/>
        </p:nvPicPr>
        <p:blipFill>
          <a:blip r:embed="rId2"/>
          <a:stretch>
            <a:fillRect/>
          </a:stretch>
        </p:blipFill>
        <p:spPr>
          <a:xfrm>
            <a:off x="7658913" y="4063110"/>
            <a:ext cx="3584380" cy="2067718"/>
          </a:xfrm>
          <a:prstGeom prst="rect">
            <a:avLst/>
          </a:prstGeom>
        </p:spPr>
      </p:pic>
      <p:pic>
        <p:nvPicPr>
          <p:cNvPr id="7" name="Picture 6">
            <a:extLst>
              <a:ext uri="{FF2B5EF4-FFF2-40B4-BE49-F238E27FC236}">
                <a16:creationId xmlns:a16="http://schemas.microsoft.com/office/drawing/2014/main" id="{7EB466E2-F170-0099-B71A-4D78053019FE}"/>
              </a:ext>
            </a:extLst>
          </p:cNvPr>
          <p:cNvPicPr>
            <a:picLocks noChangeAspect="1"/>
          </p:cNvPicPr>
          <p:nvPr/>
        </p:nvPicPr>
        <p:blipFill>
          <a:blip r:embed="rId3"/>
          <a:stretch>
            <a:fillRect/>
          </a:stretch>
        </p:blipFill>
        <p:spPr>
          <a:xfrm>
            <a:off x="7658913" y="2402633"/>
            <a:ext cx="3671560" cy="1482745"/>
          </a:xfrm>
          <a:prstGeom prst="rect">
            <a:avLst/>
          </a:prstGeom>
        </p:spPr>
      </p:pic>
      <p:sp>
        <p:nvSpPr>
          <p:cNvPr id="9" name="TextBox 8">
            <a:extLst>
              <a:ext uri="{FF2B5EF4-FFF2-40B4-BE49-F238E27FC236}">
                <a16:creationId xmlns:a16="http://schemas.microsoft.com/office/drawing/2014/main" id="{5A38E326-4C03-F57D-1486-D47E816A7C83}"/>
              </a:ext>
            </a:extLst>
          </p:cNvPr>
          <p:cNvSpPr txBox="1"/>
          <p:nvPr/>
        </p:nvSpPr>
        <p:spPr>
          <a:xfrm>
            <a:off x="1222627" y="3144005"/>
            <a:ext cx="5871971" cy="1815882"/>
          </a:xfrm>
          <a:prstGeom prst="rect">
            <a:avLst/>
          </a:prstGeom>
          <a:noFill/>
        </p:spPr>
        <p:txBody>
          <a:bodyPr wrap="square">
            <a:spAutoFit/>
          </a:bodyPr>
          <a:lstStyle/>
          <a:p>
            <a:r>
              <a:rPr lang="en-US" sz="1600" dirty="0">
                <a:solidFill>
                  <a:srgbClr val="000000"/>
                </a:solidFill>
                <a:effectLst/>
                <a:latin typeface="Times New Roman" panose="02020603050405020304" pitchFamily="18" charset="0"/>
                <a:ea typeface="Times New Roman" panose="02020603050405020304" pitchFamily="18" charset="0"/>
              </a:rPr>
              <a:t>Inventory management becomes an important factor for the above shown products</a:t>
            </a:r>
          </a:p>
          <a:p>
            <a:endParaRPr lang="en-US" sz="1600" dirty="0">
              <a:solidFill>
                <a:srgbClr val="000000"/>
              </a:solidFill>
              <a:latin typeface="Times New Roman" panose="02020603050405020304" pitchFamily="18" charset="0"/>
            </a:endParaRPr>
          </a:p>
          <a:p>
            <a:r>
              <a:rPr lang="en-US" sz="1600" dirty="0">
                <a:solidFill>
                  <a:srgbClr val="000000"/>
                </a:solidFill>
                <a:effectLst/>
                <a:latin typeface="Times New Roman" panose="02020603050405020304" pitchFamily="18" charset="0"/>
                <a:ea typeface="Times New Roman" panose="02020603050405020304" pitchFamily="18" charset="0"/>
              </a:rPr>
              <a:t>Analysis of purchase data reveals a strategic allocation of resources in raw materials, adhering to the principles of the Bar chart shown above. </a:t>
            </a:r>
            <a:r>
              <a:rPr lang="en-US" sz="1600" dirty="0" err="1">
                <a:solidFill>
                  <a:srgbClr val="000000"/>
                </a:solidFill>
                <a:effectLst/>
                <a:latin typeface="Times New Roman" panose="02020603050405020304" pitchFamily="18" charset="0"/>
                <a:ea typeface="Times New Roman" panose="02020603050405020304" pitchFamily="18" charset="0"/>
              </a:rPr>
              <a:t>Fafda</a:t>
            </a:r>
            <a:r>
              <a:rPr lang="en-US" sz="1600" dirty="0">
                <a:solidFill>
                  <a:srgbClr val="000000"/>
                </a:solidFill>
                <a:effectLst/>
                <a:latin typeface="Times New Roman" panose="02020603050405020304" pitchFamily="18" charset="0"/>
                <a:ea typeface="Times New Roman" panose="02020603050405020304" pitchFamily="18" charset="0"/>
              </a:rPr>
              <a:t> and </a:t>
            </a:r>
            <a:r>
              <a:rPr lang="en-US" sz="1600" dirty="0" err="1">
                <a:solidFill>
                  <a:srgbClr val="000000"/>
                </a:solidFill>
                <a:effectLst/>
                <a:latin typeface="Times New Roman" panose="02020603050405020304" pitchFamily="18" charset="0"/>
                <a:ea typeface="Times New Roman" panose="02020603050405020304" pitchFamily="18" charset="0"/>
              </a:rPr>
              <a:t>Debhri</a:t>
            </a:r>
            <a:r>
              <a:rPr lang="en-US" sz="1600" dirty="0">
                <a:solidFill>
                  <a:srgbClr val="000000"/>
                </a:solidFill>
                <a:effectLst/>
                <a:latin typeface="Times New Roman" panose="02020603050405020304" pitchFamily="18" charset="0"/>
                <a:ea typeface="Times New Roman" panose="02020603050405020304" pitchFamily="18" charset="0"/>
              </a:rPr>
              <a:t>, emerges as the undisputed leader, commanding the most wasted product as per revenue. </a:t>
            </a:r>
            <a:endParaRPr lang="en-US" sz="1600" dirty="0"/>
          </a:p>
        </p:txBody>
      </p:sp>
    </p:spTree>
    <p:extLst>
      <p:ext uri="{BB962C8B-B14F-4D97-AF65-F5344CB8AC3E}">
        <p14:creationId xmlns:p14="http://schemas.microsoft.com/office/powerpoint/2010/main" val="611402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0DC86B-F9B6-C882-1545-FF0B02CB39E7}"/>
              </a:ext>
            </a:extLst>
          </p:cNvPr>
          <p:cNvSpPr/>
          <p:nvPr/>
        </p:nvSpPr>
        <p:spPr>
          <a:xfrm>
            <a:off x="4158613" y="886609"/>
            <a:ext cx="3874779"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Data Analysis</a:t>
            </a:r>
          </a:p>
        </p:txBody>
      </p:sp>
      <p:sp>
        <p:nvSpPr>
          <p:cNvPr id="3" name="TextBox 2">
            <a:extLst>
              <a:ext uri="{FF2B5EF4-FFF2-40B4-BE49-F238E27FC236}">
                <a16:creationId xmlns:a16="http://schemas.microsoft.com/office/drawing/2014/main" id="{FC08A777-B85C-32E4-AD09-4FF056B02099}"/>
              </a:ext>
            </a:extLst>
          </p:cNvPr>
          <p:cNvSpPr txBox="1"/>
          <p:nvPr/>
        </p:nvSpPr>
        <p:spPr>
          <a:xfrm>
            <a:off x="1542661" y="1772417"/>
            <a:ext cx="7545356" cy="461665"/>
          </a:xfrm>
          <a:prstGeom prst="rect">
            <a:avLst/>
          </a:prstGeom>
          <a:noFill/>
        </p:spPr>
        <p:txBody>
          <a:bodyPr wrap="square">
            <a:spAutoFit/>
          </a:bodyPr>
          <a:lstStyle/>
          <a:p>
            <a:r>
              <a:rPr lang="en-US" sz="2400" b="0" i="0" u="sng" strike="noStrike" baseline="0" dirty="0">
                <a:solidFill>
                  <a:srgbClr val="000000"/>
                </a:solidFill>
              </a:rPr>
              <a:t>Problem statement 2: To improve the profit margins.</a:t>
            </a:r>
            <a:r>
              <a:rPr lang="en-US" sz="2400" b="0" i="0" u="none" strike="noStrike" baseline="0" dirty="0">
                <a:solidFill>
                  <a:srgbClr val="000000"/>
                </a:solidFill>
              </a:rPr>
              <a:t> </a:t>
            </a:r>
            <a:endParaRPr lang="en-US" sz="2400" u="sng" dirty="0"/>
          </a:p>
        </p:txBody>
      </p:sp>
      <p:pic>
        <p:nvPicPr>
          <p:cNvPr id="4" name="Picture 3">
            <a:extLst>
              <a:ext uri="{FF2B5EF4-FFF2-40B4-BE49-F238E27FC236}">
                <a16:creationId xmlns:a16="http://schemas.microsoft.com/office/drawing/2014/main" id="{13DBAC20-A24F-DCB0-185F-C6A603DE95B1}"/>
              </a:ext>
            </a:extLst>
          </p:cNvPr>
          <p:cNvPicPr>
            <a:picLocks noChangeAspect="1"/>
          </p:cNvPicPr>
          <p:nvPr/>
        </p:nvPicPr>
        <p:blipFill rotWithShape="1">
          <a:blip r:embed="rId2"/>
          <a:srcRect t="4220"/>
          <a:stretch/>
        </p:blipFill>
        <p:spPr>
          <a:xfrm>
            <a:off x="1670179" y="2472612"/>
            <a:ext cx="4035063" cy="2276670"/>
          </a:xfrm>
          <a:prstGeom prst="rect">
            <a:avLst/>
          </a:prstGeom>
        </p:spPr>
      </p:pic>
      <p:sp>
        <p:nvSpPr>
          <p:cNvPr id="5" name="TextBox 4">
            <a:extLst>
              <a:ext uri="{FF2B5EF4-FFF2-40B4-BE49-F238E27FC236}">
                <a16:creationId xmlns:a16="http://schemas.microsoft.com/office/drawing/2014/main" id="{C6EA359F-F78B-B3AB-12FB-E395CD7478C7}"/>
              </a:ext>
            </a:extLst>
          </p:cNvPr>
          <p:cNvSpPr txBox="1"/>
          <p:nvPr/>
        </p:nvSpPr>
        <p:spPr>
          <a:xfrm>
            <a:off x="2635149" y="2214848"/>
            <a:ext cx="2307235" cy="276999"/>
          </a:xfrm>
          <a:prstGeom prst="rect">
            <a:avLst/>
          </a:prstGeom>
          <a:noFill/>
        </p:spPr>
        <p:txBody>
          <a:bodyPr wrap="none" rtlCol="0">
            <a:spAutoFit/>
          </a:bodyPr>
          <a:lstStyle/>
          <a:p>
            <a:r>
              <a:rPr lang="en-US" sz="1200" dirty="0"/>
              <a:t>Total Revenue vs Potential Revenue</a:t>
            </a:r>
          </a:p>
        </p:txBody>
      </p:sp>
      <p:sp>
        <p:nvSpPr>
          <p:cNvPr id="9" name="TextBox 8">
            <a:extLst>
              <a:ext uri="{FF2B5EF4-FFF2-40B4-BE49-F238E27FC236}">
                <a16:creationId xmlns:a16="http://schemas.microsoft.com/office/drawing/2014/main" id="{C08584FA-A2B7-D103-4947-98A5A41C284F}"/>
              </a:ext>
            </a:extLst>
          </p:cNvPr>
          <p:cNvSpPr txBox="1"/>
          <p:nvPr/>
        </p:nvSpPr>
        <p:spPr>
          <a:xfrm>
            <a:off x="1055552" y="5408233"/>
            <a:ext cx="10080896" cy="714555"/>
          </a:xfrm>
          <a:prstGeom prst="rect">
            <a:avLst/>
          </a:prstGeom>
          <a:noFill/>
        </p:spPr>
        <p:txBody>
          <a:bodyPr wrap="square">
            <a:spAutoFit/>
          </a:bodyPr>
          <a:lstStyle/>
          <a:p>
            <a:pPr marL="228600" marR="0" algn="just">
              <a:lnSpc>
                <a:spcPct val="115000"/>
              </a:lnSpc>
              <a:spcBef>
                <a:spcPts val="0"/>
              </a:spcBef>
              <a:spcAft>
                <a:spcPts val="800"/>
              </a:spcAft>
            </a:pPr>
            <a:r>
              <a:rPr lang="en-US" sz="1800" dirty="0">
                <a:solidFill>
                  <a:srgbClr val="000000"/>
                </a:solidFill>
                <a:effectLst/>
                <a:ea typeface="Times New Roman" panose="02020603050405020304" pitchFamily="18" charset="0"/>
              </a:rPr>
              <a:t>Insights and Learning</a:t>
            </a:r>
            <a:r>
              <a:rPr lang="en-US" sz="1800" b="1" dirty="0">
                <a:solidFill>
                  <a:srgbClr val="000000"/>
                </a:solidFill>
                <a:effectLst/>
                <a:ea typeface="Times New Roman" panose="02020603050405020304" pitchFamily="18" charset="0"/>
              </a:rPr>
              <a:t>-</a:t>
            </a:r>
            <a:r>
              <a:rPr lang="en-US" sz="1800" dirty="0" err="1">
                <a:solidFill>
                  <a:srgbClr val="000000"/>
                </a:solidFill>
                <a:effectLst/>
                <a:ea typeface="Times New Roman" panose="02020603050405020304" pitchFamily="18" charset="0"/>
              </a:rPr>
              <a:t>Potntial</a:t>
            </a:r>
            <a:r>
              <a:rPr lang="en-US" sz="1800" dirty="0">
                <a:solidFill>
                  <a:srgbClr val="000000"/>
                </a:solidFill>
                <a:effectLst/>
                <a:ea typeface="Times New Roman" panose="02020603050405020304" pitchFamily="18" charset="0"/>
              </a:rPr>
              <a:t> Loss incurred is ultimately the minimization of profit ratios. Minimizing the gap between both the line ultimately will lead into rise in increase of profit ratios.</a:t>
            </a:r>
            <a:endParaRPr lang="en-US" sz="1600" dirty="0">
              <a:effectLst/>
              <a:ea typeface="Calibri" panose="020F0502020204030204" pitchFamily="34" charset="0"/>
            </a:endParaRPr>
          </a:p>
        </p:txBody>
      </p:sp>
      <p:pic>
        <p:nvPicPr>
          <p:cNvPr id="11" name="Picture 10">
            <a:extLst>
              <a:ext uri="{FF2B5EF4-FFF2-40B4-BE49-F238E27FC236}">
                <a16:creationId xmlns:a16="http://schemas.microsoft.com/office/drawing/2014/main" id="{7D098B9E-4F69-4400-0DE9-F94C3513031C}"/>
              </a:ext>
            </a:extLst>
          </p:cNvPr>
          <p:cNvPicPr>
            <a:picLocks noChangeAspect="1"/>
          </p:cNvPicPr>
          <p:nvPr/>
        </p:nvPicPr>
        <p:blipFill>
          <a:blip r:embed="rId3"/>
          <a:stretch>
            <a:fillRect/>
          </a:stretch>
        </p:blipFill>
        <p:spPr>
          <a:xfrm>
            <a:off x="6486760" y="2301809"/>
            <a:ext cx="4343772" cy="2447473"/>
          </a:xfrm>
          <a:prstGeom prst="rect">
            <a:avLst/>
          </a:prstGeom>
        </p:spPr>
      </p:pic>
    </p:spTree>
    <p:extLst>
      <p:ext uri="{BB962C8B-B14F-4D97-AF65-F5344CB8AC3E}">
        <p14:creationId xmlns:p14="http://schemas.microsoft.com/office/powerpoint/2010/main" val="603566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3C41D3-1D57-9C86-CF94-809976B099B5}"/>
              </a:ext>
            </a:extLst>
          </p:cNvPr>
          <p:cNvSpPr/>
          <p:nvPr/>
        </p:nvSpPr>
        <p:spPr>
          <a:xfrm>
            <a:off x="4158613" y="886609"/>
            <a:ext cx="3874779"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Data Analysis</a:t>
            </a:r>
          </a:p>
        </p:txBody>
      </p:sp>
      <p:sp>
        <p:nvSpPr>
          <p:cNvPr id="3" name="TextBox 2">
            <a:extLst>
              <a:ext uri="{FF2B5EF4-FFF2-40B4-BE49-F238E27FC236}">
                <a16:creationId xmlns:a16="http://schemas.microsoft.com/office/drawing/2014/main" id="{A6D39E0B-46C4-3210-E1ED-AE1FC765E96B}"/>
              </a:ext>
            </a:extLst>
          </p:cNvPr>
          <p:cNvSpPr txBox="1"/>
          <p:nvPr/>
        </p:nvSpPr>
        <p:spPr>
          <a:xfrm>
            <a:off x="992154" y="1809939"/>
            <a:ext cx="10055291" cy="707886"/>
          </a:xfrm>
          <a:prstGeom prst="rect">
            <a:avLst/>
          </a:prstGeom>
          <a:noFill/>
        </p:spPr>
        <p:txBody>
          <a:bodyPr wrap="square">
            <a:spAutoFit/>
          </a:bodyPr>
          <a:lstStyle/>
          <a:p>
            <a:r>
              <a:rPr lang="en-US" sz="2000" b="0" i="0" u="sng" strike="noStrike" baseline="0" dirty="0">
                <a:solidFill>
                  <a:srgbClr val="000000"/>
                </a:solidFill>
              </a:rPr>
              <a:t>Problem statement 3: To get better data analytical approach to learn more about the operational inefficiencies </a:t>
            </a:r>
            <a:endParaRPr lang="en-US" sz="2800" u="sng" dirty="0"/>
          </a:p>
        </p:txBody>
      </p:sp>
      <p:pic>
        <p:nvPicPr>
          <p:cNvPr id="4" name="Picture 3">
            <a:extLst>
              <a:ext uri="{FF2B5EF4-FFF2-40B4-BE49-F238E27FC236}">
                <a16:creationId xmlns:a16="http://schemas.microsoft.com/office/drawing/2014/main" id="{F5C298CD-B549-D93A-FC6E-250FC107478D}"/>
              </a:ext>
            </a:extLst>
          </p:cNvPr>
          <p:cNvPicPr>
            <a:picLocks noChangeAspect="1"/>
          </p:cNvPicPr>
          <p:nvPr/>
        </p:nvPicPr>
        <p:blipFill>
          <a:blip r:embed="rId2"/>
          <a:stretch>
            <a:fillRect/>
          </a:stretch>
        </p:blipFill>
        <p:spPr>
          <a:xfrm>
            <a:off x="1249869" y="2731208"/>
            <a:ext cx="2610164" cy="2178887"/>
          </a:xfrm>
          <a:prstGeom prst="rect">
            <a:avLst/>
          </a:prstGeom>
        </p:spPr>
      </p:pic>
      <p:pic>
        <p:nvPicPr>
          <p:cNvPr id="5" name="Picture 4">
            <a:extLst>
              <a:ext uri="{FF2B5EF4-FFF2-40B4-BE49-F238E27FC236}">
                <a16:creationId xmlns:a16="http://schemas.microsoft.com/office/drawing/2014/main" id="{9E694BF9-2B58-E67E-F750-A49333C716A4}"/>
              </a:ext>
            </a:extLst>
          </p:cNvPr>
          <p:cNvPicPr>
            <a:picLocks noChangeAspect="1"/>
          </p:cNvPicPr>
          <p:nvPr/>
        </p:nvPicPr>
        <p:blipFill>
          <a:blip r:embed="rId3"/>
          <a:stretch>
            <a:fillRect/>
          </a:stretch>
        </p:blipFill>
        <p:spPr>
          <a:xfrm>
            <a:off x="4309398" y="2731208"/>
            <a:ext cx="2534121" cy="2183008"/>
          </a:xfrm>
          <a:prstGeom prst="rect">
            <a:avLst/>
          </a:prstGeom>
        </p:spPr>
      </p:pic>
      <p:pic>
        <p:nvPicPr>
          <p:cNvPr id="6" name="Picture 5">
            <a:extLst>
              <a:ext uri="{FF2B5EF4-FFF2-40B4-BE49-F238E27FC236}">
                <a16:creationId xmlns:a16="http://schemas.microsoft.com/office/drawing/2014/main" id="{6BEA098D-345B-0513-C11A-2A3EC87DA3C7}"/>
              </a:ext>
            </a:extLst>
          </p:cNvPr>
          <p:cNvPicPr>
            <a:picLocks noChangeAspect="1"/>
          </p:cNvPicPr>
          <p:nvPr/>
        </p:nvPicPr>
        <p:blipFill>
          <a:blip r:embed="rId4"/>
          <a:stretch>
            <a:fillRect/>
          </a:stretch>
        </p:blipFill>
        <p:spPr>
          <a:xfrm>
            <a:off x="7292884" y="2732649"/>
            <a:ext cx="3800203" cy="2177446"/>
          </a:xfrm>
          <a:prstGeom prst="rect">
            <a:avLst/>
          </a:prstGeom>
        </p:spPr>
      </p:pic>
      <p:sp>
        <p:nvSpPr>
          <p:cNvPr id="7" name="TextBox 6">
            <a:extLst>
              <a:ext uri="{FF2B5EF4-FFF2-40B4-BE49-F238E27FC236}">
                <a16:creationId xmlns:a16="http://schemas.microsoft.com/office/drawing/2014/main" id="{4C3D86A1-BD53-5972-CF0A-D31BB2306F0A}"/>
              </a:ext>
            </a:extLst>
          </p:cNvPr>
          <p:cNvSpPr txBox="1"/>
          <p:nvPr/>
        </p:nvSpPr>
        <p:spPr>
          <a:xfrm>
            <a:off x="1055552" y="5408233"/>
            <a:ext cx="10080896" cy="714555"/>
          </a:xfrm>
          <a:prstGeom prst="rect">
            <a:avLst/>
          </a:prstGeom>
          <a:noFill/>
        </p:spPr>
        <p:txBody>
          <a:bodyPr wrap="square">
            <a:spAutoFit/>
          </a:bodyPr>
          <a:lstStyle/>
          <a:p>
            <a:pPr marL="228600" marR="0" algn="just">
              <a:lnSpc>
                <a:spcPct val="115000"/>
              </a:lnSpc>
              <a:spcBef>
                <a:spcPts val="0"/>
              </a:spcBef>
              <a:spcAft>
                <a:spcPts val="800"/>
              </a:spcAft>
            </a:pPr>
            <a:r>
              <a:rPr lang="en-US" sz="1800" dirty="0">
                <a:solidFill>
                  <a:srgbClr val="000000"/>
                </a:solidFill>
                <a:effectLst/>
                <a:ea typeface="Times New Roman" panose="02020603050405020304" pitchFamily="18" charset="0"/>
              </a:rPr>
              <a:t>Insights and Learnings : Although the Sales share chart shows a different picture, Revenue share shows a different picture. Also The potential revenue plays an important factor in operational inefficiencies.</a:t>
            </a:r>
            <a:endParaRPr lang="en-US" sz="1600" dirty="0">
              <a:effectLst/>
              <a:ea typeface="Calibri" panose="020F0502020204030204" pitchFamily="34" charset="0"/>
            </a:endParaRPr>
          </a:p>
        </p:txBody>
      </p:sp>
    </p:spTree>
    <p:extLst>
      <p:ext uri="{BB962C8B-B14F-4D97-AF65-F5344CB8AC3E}">
        <p14:creationId xmlns:p14="http://schemas.microsoft.com/office/powerpoint/2010/main" val="4249217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04EF85-95B9-7191-274B-2FC68A7A800C}"/>
              </a:ext>
            </a:extLst>
          </p:cNvPr>
          <p:cNvSpPr/>
          <p:nvPr/>
        </p:nvSpPr>
        <p:spPr>
          <a:xfrm>
            <a:off x="4843093" y="886609"/>
            <a:ext cx="2505814"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Findings</a:t>
            </a:r>
          </a:p>
        </p:txBody>
      </p:sp>
      <p:sp>
        <p:nvSpPr>
          <p:cNvPr id="3" name="TextBox 2">
            <a:extLst>
              <a:ext uri="{FF2B5EF4-FFF2-40B4-BE49-F238E27FC236}">
                <a16:creationId xmlns:a16="http://schemas.microsoft.com/office/drawing/2014/main" id="{98CE50D0-1E84-7423-3123-92A6253BEA96}"/>
              </a:ext>
            </a:extLst>
          </p:cNvPr>
          <p:cNvSpPr txBox="1"/>
          <p:nvPr/>
        </p:nvSpPr>
        <p:spPr>
          <a:xfrm>
            <a:off x="1085461" y="2053823"/>
            <a:ext cx="10021078"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000000"/>
                </a:solidFill>
                <a:latin typeface="Times New Roman" panose="02020603050405020304" pitchFamily="18" charset="0"/>
                <a:ea typeface="Times New Roman" panose="02020603050405020304" pitchFamily="18" charset="0"/>
              </a:rPr>
              <a:t>V</a:t>
            </a:r>
            <a:r>
              <a:rPr lang="en-US" sz="2000" dirty="0">
                <a:solidFill>
                  <a:srgbClr val="000000"/>
                </a:solidFill>
                <a:effectLst/>
                <a:latin typeface="Times New Roman" panose="02020603050405020304" pitchFamily="18" charset="0"/>
                <a:ea typeface="Times New Roman" panose="02020603050405020304" pitchFamily="18" charset="0"/>
              </a:rPr>
              <a:t>ersatility and widespread purchase across the entire month justify the substantial investment needed to secure optimal supply. </a:t>
            </a:r>
          </a:p>
          <a:p>
            <a:pPr marL="285750" indent="-285750">
              <a:buFont typeface="Arial" panose="020B0604020202020204" pitchFamily="34" charset="0"/>
              <a:buChar char="•"/>
            </a:pPr>
            <a:r>
              <a:rPr lang="en-US" sz="2000" dirty="0">
                <a:solidFill>
                  <a:srgbClr val="000000"/>
                </a:solidFill>
                <a:effectLst/>
                <a:latin typeface="Times New Roman" panose="02020603050405020304" pitchFamily="18" charset="0"/>
                <a:ea typeface="Times New Roman" panose="02020603050405020304" pitchFamily="18" charset="0"/>
              </a:rPr>
              <a:t>The amount of products that were short or were wasted were relative to the ones that are produced and hence the impacts negatively on the production.</a:t>
            </a:r>
            <a:endParaRPr lang="en-US" sz="20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sz="2000" dirty="0">
                <a:solidFill>
                  <a:srgbClr val="000000"/>
                </a:solidFill>
                <a:effectLst/>
                <a:latin typeface="Times New Roman" panose="02020603050405020304" pitchFamily="18" charset="0"/>
                <a:ea typeface="Times New Roman" panose="02020603050405020304" pitchFamily="18" charset="0"/>
              </a:rPr>
              <a:t>Analysis of purchase data reveals a strategic allocation of resources in raw materials, adhering to the principles of</a:t>
            </a:r>
            <a:r>
              <a:rPr lang="en-US" sz="2000" dirty="0">
                <a:solidFill>
                  <a:srgbClr val="000000"/>
                </a:solidFill>
                <a:latin typeface="Times New Roman" panose="02020603050405020304" pitchFamily="18" charset="0"/>
                <a:ea typeface="Times New Roman" panose="02020603050405020304" pitchFamily="18" charset="0"/>
              </a:rPr>
              <a:t> analysis.</a:t>
            </a:r>
          </a:p>
          <a:p>
            <a:pPr marL="285750" indent="-285750">
              <a:buFont typeface="Arial" panose="020B0604020202020204" pitchFamily="34" charset="0"/>
              <a:buChar char="•"/>
            </a:pPr>
            <a:r>
              <a:rPr lang="en-US" sz="2000" dirty="0">
                <a:solidFill>
                  <a:srgbClr val="000000"/>
                </a:solidFill>
                <a:effectLst/>
                <a:latin typeface="Times New Roman" panose="02020603050405020304" pitchFamily="18" charset="0"/>
                <a:ea typeface="Times New Roman" panose="02020603050405020304" pitchFamily="18" charset="0"/>
              </a:rPr>
              <a:t>The potential for leveraging insights to optimize inventory management and promotional strategies for high-impact products</a:t>
            </a:r>
            <a:endParaRPr lang="en-US" sz="20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sz="2000" dirty="0">
                <a:solidFill>
                  <a:srgbClr val="000000"/>
                </a:solidFill>
                <a:effectLst/>
                <a:latin typeface="Times New Roman" panose="02020603050405020304" pitchFamily="18" charset="0"/>
                <a:ea typeface="Times New Roman" panose="02020603050405020304" pitchFamily="18" charset="0"/>
              </a:rPr>
              <a:t>Customers churning ratio change on the day-to-day basis leads to change in sudden variation.</a:t>
            </a:r>
            <a:endParaRPr lang="en-US" sz="20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sz="2000" dirty="0">
                <a:solidFill>
                  <a:srgbClr val="000000"/>
                </a:solidFill>
                <a:effectLst/>
                <a:latin typeface="Times New Roman" panose="02020603050405020304" pitchFamily="18" charset="0"/>
                <a:ea typeface="Times New Roman" panose="02020603050405020304" pitchFamily="18" charset="0"/>
              </a:rPr>
              <a:t>Non-availability of raw materials in the remote area during high demands leads to shortage.</a:t>
            </a:r>
            <a:endParaRPr lang="en-US" sz="20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70424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58BC-9579-F63C-D0E1-1896C261EDE3}"/>
              </a:ext>
            </a:extLst>
          </p:cNvPr>
          <p:cNvSpPr/>
          <p:nvPr/>
        </p:nvSpPr>
        <p:spPr>
          <a:xfrm>
            <a:off x="3629427" y="886609"/>
            <a:ext cx="4933146"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Recommendation</a:t>
            </a:r>
          </a:p>
        </p:txBody>
      </p:sp>
      <p:sp>
        <p:nvSpPr>
          <p:cNvPr id="3" name="TextBox 2">
            <a:extLst>
              <a:ext uri="{FF2B5EF4-FFF2-40B4-BE49-F238E27FC236}">
                <a16:creationId xmlns:a16="http://schemas.microsoft.com/office/drawing/2014/main" id="{8342F453-BD17-7DD1-FFA1-7FDCCC0D69F8}"/>
              </a:ext>
            </a:extLst>
          </p:cNvPr>
          <p:cNvSpPr txBox="1"/>
          <p:nvPr/>
        </p:nvSpPr>
        <p:spPr>
          <a:xfrm>
            <a:off x="1119673" y="1809939"/>
            <a:ext cx="6383775" cy="4247317"/>
          </a:xfrm>
          <a:prstGeom prst="rect">
            <a:avLst/>
          </a:prstGeom>
          <a:noFill/>
        </p:spPr>
        <p:txBody>
          <a:bodyPr wrap="square" rtlCol="0">
            <a:spAutoFit/>
          </a:bodyPr>
          <a:lstStyle/>
          <a:p>
            <a:pPr marL="342900" indent="-342900">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An in-depth examination of products leading to potential losses sheds light on areas ripe for optimization. Whether due to shortages or wastage, addressing these inefficiencies is paramount to maximizing revenue and minimizing losses. By bridging the gap between supply and demand, MK Tea Stall can capitalize on untapped revenue streams and bolster its bottom line.</a:t>
            </a:r>
          </a:p>
          <a:p>
            <a:pPr marL="342900" indent="-342900">
              <a:buAutoNum type="arabicPeriod"/>
            </a:pPr>
            <a:r>
              <a:rPr lang="en-US" dirty="0">
                <a:solidFill>
                  <a:srgbClr val="000000"/>
                </a:solidFill>
                <a:latin typeface="Times New Roman" panose="02020603050405020304" pitchFamily="18" charset="0"/>
                <a:ea typeface="Times New Roman" panose="02020603050405020304" pitchFamily="18" charset="0"/>
              </a:rPr>
              <a:t>L</a:t>
            </a:r>
            <a:r>
              <a:rPr lang="en-US" sz="1800" dirty="0">
                <a:solidFill>
                  <a:srgbClr val="000000"/>
                </a:solidFill>
                <a:effectLst/>
                <a:latin typeface="Times New Roman" panose="02020603050405020304" pitchFamily="18" charset="0"/>
                <a:ea typeface="Times New Roman" panose="02020603050405020304" pitchFamily="18" charset="0"/>
              </a:rPr>
              <a:t>everaging predictive analytics to anticipate shifts in consumer behavior enables the company to stay ahead of the curve and adapt its inventory management practices accordingly.</a:t>
            </a:r>
            <a:endParaRPr lang="en-US" dirty="0">
              <a:solidFill>
                <a:srgbClr val="000000"/>
              </a:solidFill>
              <a:latin typeface="Times New Roman" panose="02020603050405020304" pitchFamily="18" charset="0"/>
              <a:ea typeface="Times New Roman" panose="02020603050405020304" pitchFamily="18" charset="0"/>
            </a:endParaRPr>
          </a:p>
          <a:p>
            <a:pPr marL="342900" indent="-342900">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Operational inefficiencies often stem from discrepancies in product performance and demand dynamics. By scrutinizing sales patterns and demand trends, MK Tea Stall can fine-tune its operations and streamline its inventory management processes. </a:t>
            </a:r>
          </a:p>
        </p:txBody>
      </p:sp>
      <p:pic>
        <p:nvPicPr>
          <p:cNvPr id="5" name="Picture 4">
            <a:extLst>
              <a:ext uri="{FF2B5EF4-FFF2-40B4-BE49-F238E27FC236}">
                <a16:creationId xmlns:a16="http://schemas.microsoft.com/office/drawing/2014/main" id="{500FEF18-4AF3-8EFC-8F9E-23B488E45DF8}"/>
              </a:ext>
            </a:extLst>
          </p:cNvPr>
          <p:cNvPicPr>
            <a:picLocks noChangeAspect="1"/>
          </p:cNvPicPr>
          <p:nvPr/>
        </p:nvPicPr>
        <p:blipFill>
          <a:blip r:embed="rId2"/>
          <a:stretch>
            <a:fillRect/>
          </a:stretch>
        </p:blipFill>
        <p:spPr>
          <a:xfrm>
            <a:off x="7503449" y="2389349"/>
            <a:ext cx="3706410" cy="2779809"/>
          </a:xfrm>
          <a:prstGeom prst="rect">
            <a:avLst/>
          </a:prstGeom>
        </p:spPr>
      </p:pic>
    </p:spTree>
    <p:extLst>
      <p:ext uri="{BB962C8B-B14F-4D97-AF65-F5344CB8AC3E}">
        <p14:creationId xmlns:p14="http://schemas.microsoft.com/office/powerpoint/2010/main" val="16793018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71</TotalTime>
  <Words>631</Words>
  <Application>Microsoft Office PowerPoint</Application>
  <PresentationFormat>Widescreen</PresentationFormat>
  <Paragraphs>47</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Garamond</vt:lpstr>
      <vt:lpstr>Times New Roman</vt:lpstr>
      <vt:lpstr>Organic</vt:lpstr>
      <vt:lpstr>Business Data Management Capstone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Data Management Capstone Project </dc:title>
  <dc:creator>Abhishek Darji</dc:creator>
  <cp:lastModifiedBy>Abhishek Darji</cp:lastModifiedBy>
  <cp:revision>1</cp:revision>
  <dcterms:created xsi:type="dcterms:W3CDTF">2024-04-28T17:07:09Z</dcterms:created>
  <dcterms:modified xsi:type="dcterms:W3CDTF">2024-04-28T18:18:56Z</dcterms:modified>
</cp:coreProperties>
</file>